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8" r:id="rId4"/>
    <p:sldId id="279" r:id="rId5"/>
    <p:sldId id="276" r:id="rId6"/>
    <p:sldId id="280" r:id="rId7"/>
    <p:sldId id="277" r:id="rId8"/>
    <p:sldId id="273" r:id="rId9"/>
    <p:sldId id="259" r:id="rId10"/>
    <p:sldId id="274" r:id="rId11"/>
    <p:sldId id="275" r:id="rId12"/>
    <p:sldId id="262" r:id="rId13"/>
    <p:sldId id="263" r:id="rId14"/>
    <p:sldId id="265" r:id="rId15"/>
    <p:sldId id="264"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A34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5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65BCC8-8F64-4130-BCF9-5D0E94906BF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C092CB6-7F65-41E7-88D8-89649AE8542E}">
      <dgm:prSet/>
      <dgm:spPr/>
      <dgm:t>
        <a:bodyPr/>
        <a:lstStyle/>
        <a:p>
          <a:pPr algn="l" rtl="0"/>
          <a:r>
            <a:rPr lang="en-US" b="1" dirty="0" smtClean="0"/>
            <a:t>Blogging gives you a chance to communicate your thoughts and ideas with your </a:t>
          </a:r>
          <a:r>
            <a:rPr lang="en-US" b="1" dirty="0" smtClean="0"/>
            <a:t>classmates in an asynchronous setting</a:t>
          </a:r>
          <a:r>
            <a:rPr lang="en-US" dirty="0" smtClean="0"/>
            <a:t>.</a:t>
          </a:r>
          <a:endParaRPr lang="en-US" dirty="0"/>
        </a:p>
      </dgm:t>
    </dgm:pt>
    <dgm:pt modelId="{887A1CB4-F70A-47AB-AAE1-87DAC4311FC0}" type="parTrans" cxnId="{75F00DEF-229E-46AC-B5E5-A6B06BC32FF1}">
      <dgm:prSet/>
      <dgm:spPr/>
      <dgm:t>
        <a:bodyPr/>
        <a:lstStyle/>
        <a:p>
          <a:endParaRPr lang="en-US"/>
        </a:p>
      </dgm:t>
    </dgm:pt>
    <dgm:pt modelId="{224C50F3-557D-4AE9-A8AB-93A75723C169}" type="sibTrans" cxnId="{75F00DEF-229E-46AC-B5E5-A6B06BC32FF1}">
      <dgm:prSet/>
      <dgm:spPr/>
      <dgm:t>
        <a:bodyPr/>
        <a:lstStyle/>
        <a:p>
          <a:endParaRPr lang="en-US"/>
        </a:p>
      </dgm:t>
    </dgm:pt>
    <dgm:pt modelId="{56417B9C-8861-4A82-88BA-D2C929A853AF}">
      <dgm:prSet/>
      <dgm:spPr/>
      <dgm:t>
        <a:bodyPr/>
        <a:lstStyle/>
        <a:p>
          <a:pPr algn="l" rtl="0"/>
          <a:r>
            <a:rPr lang="en-US" b="1" dirty="0" smtClean="0"/>
            <a:t>You can explain whether you agree or disagree </a:t>
          </a:r>
          <a:r>
            <a:rPr lang="en-US" b="1" dirty="0" smtClean="0"/>
            <a:t>with a topic.</a:t>
          </a:r>
          <a:endParaRPr lang="en-US" b="1" dirty="0"/>
        </a:p>
      </dgm:t>
    </dgm:pt>
    <dgm:pt modelId="{6CF2C1C8-831F-4237-ABAB-B394CD166CF5}" type="parTrans" cxnId="{147ED1D3-37D2-4A1F-91F2-3DC415A15F9F}">
      <dgm:prSet/>
      <dgm:spPr/>
      <dgm:t>
        <a:bodyPr/>
        <a:lstStyle/>
        <a:p>
          <a:endParaRPr lang="en-US"/>
        </a:p>
      </dgm:t>
    </dgm:pt>
    <dgm:pt modelId="{15DB83B2-D046-4338-B0D8-0DB05D61D1BF}" type="sibTrans" cxnId="{147ED1D3-37D2-4A1F-91F2-3DC415A15F9F}">
      <dgm:prSet/>
      <dgm:spPr/>
      <dgm:t>
        <a:bodyPr/>
        <a:lstStyle/>
        <a:p>
          <a:endParaRPr lang="en-US"/>
        </a:p>
      </dgm:t>
    </dgm:pt>
    <dgm:pt modelId="{7B2CD675-BB60-47D9-84F6-1AA6AAFFF49E}">
      <dgm:prSet/>
      <dgm:spPr/>
      <dgm:t>
        <a:bodyPr/>
        <a:lstStyle/>
        <a:p>
          <a:pPr algn="l" rtl="0"/>
          <a:r>
            <a:rPr lang="en-US" b="1" dirty="0" smtClean="0"/>
            <a:t>You do not have to fight for a chance to ask and answer questions.</a:t>
          </a:r>
          <a:endParaRPr lang="en-US" b="1" dirty="0"/>
        </a:p>
      </dgm:t>
    </dgm:pt>
    <dgm:pt modelId="{11A132E1-C8D2-4FCF-B6F6-8532029A6AD0}" type="parTrans" cxnId="{F27B939A-1C45-4739-BACF-C895E0E907B6}">
      <dgm:prSet/>
      <dgm:spPr/>
      <dgm:t>
        <a:bodyPr/>
        <a:lstStyle/>
        <a:p>
          <a:endParaRPr lang="en-US"/>
        </a:p>
      </dgm:t>
    </dgm:pt>
    <dgm:pt modelId="{59613F66-2D93-460D-AE88-A1553B510183}" type="sibTrans" cxnId="{F27B939A-1C45-4739-BACF-C895E0E907B6}">
      <dgm:prSet/>
      <dgm:spPr/>
      <dgm:t>
        <a:bodyPr/>
        <a:lstStyle/>
        <a:p>
          <a:endParaRPr lang="en-US"/>
        </a:p>
      </dgm:t>
    </dgm:pt>
    <dgm:pt modelId="{BD5D1D87-E691-4961-A506-98DA864C3A54}">
      <dgm:prSet/>
      <dgm:spPr/>
      <dgm:t>
        <a:bodyPr/>
        <a:lstStyle/>
        <a:p>
          <a:pPr algn="l" rtl="0"/>
          <a:r>
            <a:rPr lang="en-US" b="1" dirty="0" smtClean="0"/>
            <a:t>Because students have time to think about their response, they are able to have higher level thinking discussions.</a:t>
          </a:r>
          <a:endParaRPr lang="en-US" b="1" dirty="0"/>
        </a:p>
      </dgm:t>
    </dgm:pt>
    <dgm:pt modelId="{AF356EF1-AC63-4C33-8C6C-705D65769961}" type="parTrans" cxnId="{A1B217FB-220D-48FC-9F59-6F4443D58ABB}">
      <dgm:prSet/>
      <dgm:spPr/>
      <dgm:t>
        <a:bodyPr/>
        <a:lstStyle/>
        <a:p>
          <a:endParaRPr lang="en-US"/>
        </a:p>
      </dgm:t>
    </dgm:pt>
    <dgm:pt modelId="{C3824026-1D62-4B9B-9483-387D1E84117E}" type="sibTrans" cxnId="{A1B217FB-220D-48FC-9F59-6F4443D58ABB}">
      <dgm:prSet/>
      <dgm:spPr/>
      <dgm:t>
        <a:bodyPr/>
        <a:lstStyle/>
        <a:p>
          <a:endParaRPr lang="en-US"/>
        </a:p>
      </dgm:t>
    </dgm:pt>
    <dgm:pt modelId="{22C05A90-9F06-4BDB-BA96-7BE9D187E024}" type="pres">
      <dgm:prSet presAssocID="{BB65BCC8-8F64-4130-BCF9-5D0E94906BFC}" presName="Name0" presStyleCnt="0">
        <dgm:presLayoutVars>
          <dgm:dir/>
          <dgm:animLvl val="lvl"/>
          <dgm:resizeHandles val="exact"/>
        </dgm:presLayoutVars>
      </dgm:prSet>
      <dgm:spPr/>
      <dgm:t>
        <a:bodyPr/>
        <a:lstStyle/>
        <a:p>
          <a:endParaRPr lang="en-US"/>
        </a:p>
      </dgm:t>
    </dgm:pt>
    <dgm:pt modelId="{573D9E68-82D0-470A-9709-42CFD15816BC}" type="pres">
      <dgm:prSet presAssocID="{7C092CB6-7F65-41E7-88D8-89649AE8542E}" presName="linNode" presStyleCnt="0"/>
      <dgm:spPr/>
    </dgm:pt>
    <dgm:pt modelId="{2BF4DCA2-0E4C-43DD-9735-B8C1C473D4C9}" type="pres">
      <dgm:prSet presAssocID="{7C092CB6-7F65-41E7-88D8-89649AE8542E}" presName="parentText" presStyleLbl="node1" presStyleIdx="0" presStyleCnt="4" custScaleX="277778" custLinFactNeighborX="-136" custLinFactNeighborY="6283">
        <dgm:presLayoutVars>
          <dgm:chMax val="1"/>
          <dgm:bulletEnabled val="1"/>
        </dgm:presLayoutVars>
      </dgm:prSet>
      <dgm:spPr/>
      <dgm:t>
        <a:bodyPr/>
        <a:lstStyle/>
        <a:p>
          <a:endParaRPr lang="en-US"/>
        </a:p>
      </dgm:t>
    </dgm:pt>
    <dgm:pt modelId="{553D161B-FDAE-4F5D-8B62-C5F6439CE067}" type="pres">
      <dgm:prSet presAssocID="{224C50F3-557D-4AE9-A8AB-93A75723C169}" presName="sp" presStyleCnt="0"/>
      <dgm:spPr/>
    </dgm:pt>
    <dgm:pt modelId="{B0E54354-F991-41C5-99BB-DE4290293E12}" type="pres">
      <dgm:prSet presAssocID="{56417B9C-8861-4A82-88BA-D2C929A853AF}" presName="linNode" presStyleCnt="0"/>
      <dgm:spPr/>
    </dgm:pt>
    <dgm:pt modelId="{71F1CDD0-F528-454A-90FF-899087A0218B}" type="pres">
      <dgm:prSet presAssocID="{56417B9C-8861-4A82-88BA-D2C929A853AF}" presName="parentText" presStyleLbl="node1" presStyleIdx="1" presStyleCnt="4" custScaleX="277778">
        <dgm:presLayoutVars>
          <dgm:chMax val="1"/>
          <dgm:bulletEnabled val="1"/>
        </dgm:presLayoutVars>
      </dgm:prSet>
      <dgm:spPr/>
      <dgm:t>
        <a:bodyPr/>
        <a:lstStyle/>
        <a:p>
          <a:endParaRPr lang="en-US"/>
        </a:p>
      </dgm:t>
    </dgm:pt>
    <dgm:pt modelId="{CB4892CA-0F79-4BB7-9CC0-48D2A79466FE}" type="pres">
      <dgm:prSet presAssocID="{15DB83B2-D046-4338-B0D8-0DB05D61D1BF}" presName="sp" presStyleCnt="0"/>
      <dgm:spPr/>
    </dgm:pt>
    <dgm:pt modelId="{BDC71178-756A-4186-8170-8EEAB7B2C0C5}" type="pres">
      <dgm:prSet presAssocID="{7B2CD675-BB60-47D9-84F6-1AA6AAFFF49E}" presName="linNode" presStyleCnt="0"/>
      <dgm:spPr/>
    </dgm:pt>
    <dgm:pt modelId="{9AB075F0-1139-4425-99EE-E34B69D41A49}" type="pres">
      <dgm:prSet presAssocID="{7B2CD675-BB60-47D9-84F6-1AA6AAFFF49E}" presName="parentText" presStyleLbl="node1" presStyleIdx="2" presStyleCnt="4" custScaleX="277778" custLinFactNeighborX="-136" custLinFactNeighborY="-2500">
        <dgm:presLayoutVars>
          <dgm:chMax val="1"/>
          <dgm:bulletEnabled val="1"/>
        </dgm:presLayoutVars>
      </dgm:prSet>
      <dgm:spPr/>
      <dgm:t>
        <a:bodyPr/>
        <a:lstStyle/>
        <a:p>
          <a:endParaRPr lang="en-US"/>
        </a:p>
      </dgm:t>
    </dgm:pt>
    <dgm:pt modelId="{90C33929-B9DF-4E31-9E22-248C7A885AA1}" type="pres">
      <dgm:prSet presAssocID="{59613F66-2D93-460D-AE88-A1553B510183}" presName="sp" presStyleCnt="0"/>
      <dgm:spPr/>
    </dgm:pt>
    <dgm:pt modelId="{C0A9F921-D9CF-44F1-B97E-88E03531DFA4}" type="pres">
      <dgm:prSet presAssocID="{BD5D1D87-E691-4961-A506-98DA864C3A54}" presName="linNode" presStyleCnt="0"/>
      <dgm:spPr/>
    </dgm:pt>
    <dgm:pt modelId="{99552570-3A51-4841-B194-1E2F275878BD}" type="pres">
      <dgm:prSet presAssocID="{BD5D1D87-E691-4961-A506-98DA864C3A54}" presName="parentText" presStyleLbl="node1" presStyleIdx="3" presStyleCnt="4" custScaleX="277778">
        <dgm:presLayoutVars>
          <dgm:chMax val="1"/>
          <dgm:bulletEnabled val="1"/>
        </dgm:presLayoutVars>
      </dgm:prSet>
      <dgm:spPr/>
      <dgm:t>
        <a:bodyPr/>
        <a:lstStyle/>
        <a:p>
          <a:endParaRPr lang="en-US"/>
        </a:p>
      </dgm:t>
    </dgm:pt>
  </dgm:ptLst>
  <dgm:cxnLst>
    <dgm:cxn modelId="{38E5EFAC-58B1-4CFD-9B84-66591744AE6A}" type="presOf" srcId="{7B2CD675-BB60-47D9-84F6-1AA6AAFFF49E}" destId="{9AB075F0-1139-4425-99EE-E34B69D41A49}" srcOrd="0" destOrd="0" presId="urn:microsoft.com/office/officeart/2005/8/layout/vList5"/>
    <dgm:cxn modelId="{F27B939A-1C45-4739-BACF-C895E0E907B6}" srcId="{BB65BCC8-8F64-4130-BCF9-5D0E94906BFC}" destId="{7B2CD675-BB60-47D9-84F6-1AA6AAFFF49E}" srcOrd="2" destOrd="0" parTransId="{11A132E1-C8D2-4FCF-B6F6-8532029A6AD0}" sibTransId="{59613F66-2D93-460D-AE88-A1553B510183}"/>
    <dgm:cxn modelId="{147ED1D3-37D2-4A1F-91F2-3DC415A15F9F}" srcId="{BB65BCC8-8F64-4130-BCF9-5D0E94906BFC}" destId="{56417B9C-8861-4A82-88BA-D2C929A853AF}" srcOrd="1" destOrd="0" parTransId="{6CF2C1C8-831F-4237-ABAB-B394CD166CF5}" sibTransId="{15DB83B2-D046-4338-B0D8-0DB05D61D1BF}"/>
    <dgm:cxn modelId="{75F00DEF-229E-46AC-B5E5-A6B06BC32FF1}" srcId="{BB65BCC8-8F64-4130-BCF9-5D0E94906BFC}" destId="{7C092CB6-7F65-41E7-88D8-89649AE8542E}" srcOrd="0" destOrd="0" parTransId="{887A1CB4-F70A-47AB-AAE1-87DAC4311FC0}" sibTransId="{224C50F3-557D-4AE9-A8AB-93A75723C169}"/>
    <dgm:cxn modelId="{ADF60DAC-C999-45E0-8943-4D4DE4FA5F0A}" type="presOf" srcId="{7C092CB6-7F65-41E7-88D8-89649AE8542E}" destId="{2BF4DCA2-0E4C-43DD-9735-B8C1C473D4C9}" srcOrd="0" destOrd="0" presId="urn:microsoft.com/office/officeart/2005/8/layout/vList5"/>
    <dgm:cxn modelId="{A1B217FB-220D-48FC-9F59-6F4443D58ABB}" srcId="{BB65BCC8-8F64-4130-BCF9-5D0E94906BFC}" destId="{BD5D1D87-E691-4961-A506-98DA864C3A54}" srcOrd="3" destOrd="0" parTransId="{AF356EF1-AC63-4C33-8C6C-705D65769961}" sibTransId="{C3824026-1D62-4B9B-9483-387D1E84117E}"/>
    <dgm:cxn modelId="{B2BF296E-B0F4-4AD0-AF16-34B474FA5573}" type="presOf" srcId="{BD5D1D87-E691-4961-A506-98DA864C3A54}" destId="{99552570-3A51-4841-B194-1E2F275878BD}" srcOrd="0" destOrd="0" presId="urn:microsoft.com/office/officeart/2005/8/layout/vList5"/>
    <dgm:cxn modelId="{ADD79505-52A2-4F71-9E85-B54DCC3CF03E}" type="presOf" srcId="{56417B9C-8861-4A82-88BA-D2C929A853AF}" destId="{71F1CDD0-F528-454A-90FF-899087A0218B}" srcOrd="0" destOrd="0" presId="urn:microsoft.com/office/officeart/2005/8/layout/vList5"/>
    <dgm:cxn modelId="{492E4225-DF9C-4B4F-B78C-CC269C3E16E2}" type="presOf" srcId="{BB65BCC8-8F64-4130-BCF9-5D0E94906BFC}" destId="{22C05A90-9F06-4BDB-BA96-7BE9D187E024}" srcOrd="0" destOrd="0" presId="urn:microsoft.com/office/officeart/2005/8/layout/vList5"/>
    <dgm:cxn modelId="{F49FDEA4-1BD0-4D46-AD26-63D05008C566}" type="presParOf" srcId="{22C05A90-9F06-4BDB-BA96-7BE9D187E024}" destId="{573D9E68-82D0-470A-9709-42CFD15816BC}" srcOrd="0" destOrd="0" presId="urn:microsoft.com/office/officeart/2005/8/layout/vList5"/>
    <dgm:cxn modelId="{89D90F5B-4B79-4758-8569-ADA32205F62D}" type="presParOf" srcId="{573D9E68-82D0-470A-9709-42CFD15816BC}" destId="{2BF4DCA2-0E4C-43DD-9735-B8C1C473D4C9}" srcOrd="0" destOrd="0" presId="urn:microsoft.com/office/officeart/2005/8/layout/vList5"/>
    <dgm:cxn modelId="{EAA31470-CAC2-4FD9-A8C7-2AA4A64CC4A2}" type="presParOf" srcId="{22C05A90-9F06-4BDB-BA96-7BE9D187E024}" destId="{553D161B-FDAE-4F5D-8B62-C5F6439CE067}" srcOrd="1" destOrd="0" presId="urn:microsoft.com/office/officeart/2005/8/layout/vList5"/>
    <dgm:cxn modelId="{865971B6-3853-473F-8C80-95207FAB0959}" type="presParOf" srcId="{22C05A90-9F06-4BDB-BA96-7BE9D187E024}" destId="{B0E54354-F991-41C5-99BB-DE4290293E12}" srcOrd="2" destOrd="0" presId="urn:microsoft.com/office/officeart/2005/8/layout/vList5"/>
    <dgm:cxn modelId="{E4EA6F85-B022-48EA-B583-3E0EA036D5C7}" type="presParOf" srcId="{B0E54354-F991-41C5-99BB-DE4290293E12}" destId="{71F1CDD0-F528-454A-90FF-899087A0218B}" srcOrd="0" destOrd="0" presId="urn:microsoft.com/office/officeart/2005/8/layout/vList5"/>
    <dgm:cxn modelId="{746C394E-9612-45EE-9916-B9252FC6FEC7}" type="presParOf" srcId="{22C05A90-9F06-4BDB-BA96-7BE9D187E024}" destId="{CB4892CA-0F79-4BB7-9CC0-48D2A79466FE}" srcOrd="3" destOrd="0" presId="urn:microsoft.com/office/officeart/2005/8/layout/vList5"/>
    <dgm:cxn modelId="{4C5DEE21-EE69-48AD-BF6B-9FA7260CE9EC}" type="presParOf" srcId="{22C05A90-9F06-4BDB-BA96-7BE9D187E024}" destId="{BDC71178-756A-4186-8170-8EEAB7B2C0C5}" srcOrd="4" destOrd="0" presId="urn:microsoft.com/office/officeart/2005/8/layout/vList5"/>
    <dgm:cxn modelId="{3F754167-0FC7-4A97-AC38-04D82B2F114B}" type="presParOf" srcId="{BDC71178-756A-4186-8170-8EEAB7B2C0C5}" destId="{9AB075F0-1139-4425-99EE-E34B69D41A49}" srcOrd="0" destOrd="0" presId="urn:microsoft.com/office/officeart/2005/8/layout/vList5"/>
    <dgm:cxn modelId="{C10B142C-8316-44C6-B75F-BD2E188EEDEC}" type="presParOf" srcId="{22C05A90-9F06-4BDB-BA96-7BE9D187E024}" destId="{90C33929-B9DF-4E31-9E22-248C7A885AA1}" srcOrd="5" destOrd="0" presId="urn:microsoft.com/office/officeart/2005/8/layout/vList5"/>
    <dgm:cxn modelId="{966AF2C8-1C75-4B89-B0A7-9C2B40D555BD}" type="presParOf" srcId="{22C05A90-9F06-4BDB-BA96-7BE9D187E024}" destId="{C0A9F921-D9CF-44F1-B97E-88E03531DFA4}" srcOrd="6" destOrd="0" presId="urn:microsoft.com/office/officeart/2005/8/layout/vList5"/>
    <dgm:cxn modelId="{0AC9BE27-4852-4C20-AA1C-C94198F0CE08}" type="presParOf" srcId="{C0A9F921-D9CF-44F1-B97E-88E03531DFA4}" destId="{99552570-3A51-4841-B194-1E2F275878BD}" srcOrd="0"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AB3D4FC8-E220-4348-8EF7-114E42F466F4}" type="datetimeFigureOut">
              <a:rPr lang="en-US"/>
              <a:pPr>
                <a:defRPr/>
              </a:pPr>
              <a:t>4/18/2009</a:t>
            </a:fld>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dirty="0"/>
          </a:p>
        </p:txBody>
      </p:sp>
      <p:sp>
        <p:nvSpPr>
          <p:cNvPr id="6" name="Slide Number Placeholder 26"/>
          <p:cNvSpPr>
            <a:spLocks noGrp="1"/>
          </p:cNvSpPr>
          <p:nvPr>
            <p:ph type="sldNum" sz="quarter" idx="12"/>
          </p:nvPr>
        </p:nvSpPr>
        <p:spPr/>
        <p:txBody>
          <a:bodyPr/>
          <a:lstStyle>
            <a:lvl1pPr>
              <a:defRPr/>
            </a:lvl1pPr>
          </a:lstStyle>
          <a:p>
            <a:pPr>
              <a:defRPr/>
            </a:pPr>
            <a:fld id="{1F5BE0A7-EEAD-49ED-B1E3-F64A8DCF7CA2}"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54EF976-7C00-471C-A3F3-820D79B3C358}" type="datetimeFigureOut">
              <a:rPr lang="en-US"/>
              <a:pPr>
                <a:defRPr/>
              </a:pPr>
              <a:t>4/18/2009</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9DD98B80-8E55-4E55-882E-D9181EE98AD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96C7B28-863C-4FD4-805D-891B95985DF2}" type="datetimeFigureOut">
              <a:rPr lang="en-US"/>
              <a:pPr>
                <a:defRPr/>
              </a:pPr>
              <a:t>4/18/2009</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E4A3C0B8-291C-41A9-AFF7-2CDE6BC6C77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E98A83C-27D5-490F-A764-DA6622BAB3E1}" type="datetimeFigureOut">
              <a:rPr lang="en-US"/>
              <a:pPr>
                <a:defRPr/>
              </a:pPr>
              <a:t>4/18/2009</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E43E6D0D-EB78-43FA-83E2-7A5BB3BD7BF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E39DE89-E317-4F7A-9857-C4C9A5E06821}" type="datetimeFigureOut">
              <a:rPr lang="en-US"/>
              <a:pPr>
                <a:defRPr/>
              </a:pPr>
              <a:t>4/18/2009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247464D-C451-4116-BDB0-4642F58CB1BE}"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C9C7618-29D9-4F83-A551-08C62922D72F}" type="datetimeFigureOut">
              <a:rPr lang="en-US"/>
              <a:pPr>
                <a:defRPr/>
              </a:pPr>
              <a:t>4/18/2009</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43219346-3057-42DF-A394-A596890ECE3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BEBB6C90-C9A1-471A-A3BF-38D9B4A2C03B}" type="datetimeFigureOut">
              <a:rPr lang="en-US"/>
              <a:pPr>
                <a:defRPr/>
              </a:pPr>
              <a:t>4/18/2009</a:t>
            </a:fld>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dirty="0"/>
          </a:p>
        </p:txBody>
      </p:sp>
      <p:sp>
        <p:nvSpPr>
          <p:cNvPr id="9" name="Slide Number Placeholder 17"/>
          <p:cNvSpPr>
            <a:spLocks noGrp="1"/>
          </p:cNvSpPr>
          <p:nvPr>
            <p:ph type="sldNum" sz="quarter" idx="12"/>
          </p:nvPr>
        </p:nvSpPr>
        <p:spPr/>
        <p:txBody>
          <a:bodyPr/>
          <a:lstStyle>
            <a:lvl1pPr>
              <a:defRPr/>
            </a:lvl1pPr>
          </a:lstStyle>
          <a:p>
            <a:pPr>
              <a:defRPr/>
            </a:pPr>
            <a:fld id="{9A213298-E803-40C1-B5D5-F4149AE0461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796A0036-B2D5-4A8F-8573-028EA827B3D0}" type="datetimeFigureOut">
              <a:rPr lang="en-US"/>
              <a:pPr>
                <a:defRPr/>
              </a:pPr>
              <a:t>4/18/2009</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dirty="0"/>
          </a:p>
        </p:txBody>
      </p:sp>
      <p:sp>
        <p:nvSpPr>
          <p:cNvPr id="5" name="Slide Number Placeholder 17"/>
          <p:cNvSpPr>
            <a:spLocks noGrp="1"/>
          </p:cNvSpPr>
          <p:nvPr>
            <p:ph type="sldNum" sz="quarter" idx="12"/>
          </p:nvPr>
        </p:nvSpPr>
        <p:spPr/>
        <p:txBody>
          <a:bodyPr/>
          <a:lstStyle>
            <a:lvl1pPr>
              <a:defRPr/>
            </a:lvl1pPr>
          </a:lstStyle>
          <a:p>
            <a:pPr>
              <a:defRPr/>
            </a:pPr>
            <a:fld id="{773A560B-FA9F-4B97-8187-ED1EBEF3240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108591C8-9739-4BC4-90FB-7F493DD34F0F}" type="datetimeFigureOut">
              <a:rPr lang="en-US"/>
              <a:pPr>
                <a:defRPr/>
              </a:pPr>
              <a:t>4/18/2009</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56E86030-A095-46BA-88A8-1EA0FC4D7E5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C03AA05-7C0F-497F-8ADC-3EE78C81BCCE}" type="datetimeFigureOut">
              <a:rPr lang="en-US"/>
              <a:pPr>
                <a:defRPr/>
              </a:pPr>
              <a:t>4/18/2009</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862FBADE-9AF2-46F0-AC73-6EDA9AE0584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13710C96-8E09-452A-8C42-64256A10BA46}" type="datetimeFigureOut">
              <a:rPr lang="en-US"/>
              <a:pPr>
                <a:defRPr/>
              </a:pPr>
              <a:t>4/18/2009</a:t>
            </a:fld>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1173C078-766F-447D-A850-029EEB73202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05117DC3-C01E-4865-94D6-2FA6565CD7B1}" type="datetimeFigureOut">
              <a:rPr lang="en-US"/>
              <a:pPr>
                <a:defRPr/>
              </a:pPr>
              <a:t>4/18/2009</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67531DC5-ADEF-441F-9FF0-333CA441D211}" type="slidenum">
              <a:rPr lang="en-US"/>
              <a:pPr>
                <a:defRPr/>
              </a:pPr>
              <a:t>‹#›</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grpSp>
    </p:spTree>
  </p:cSld>
  <p:clrMap bg1="lt1" tx1="dk1" bg2="lt2" tx2="dk2" accent1="accent1" accent2="accent2" accent3="accent3" accent4="accent4" accent5="accent5" accent6="accent6" hlink="hlink" folHlink="folHlink"/>
  <p:sldLayoutIdLst>
    <p:sldLayoutId id="2147484877" r:id="rId1"/>
    <p:sldLayoutId id="2147484862" r:id="rId2"/>
    <p:sldLayoutId id="2147484878" r:id="rId3"/>
    <p:sldLayoutId id="2147484863" r:id="rId4"/>
    <p:sldLayoutId id="2147484864" r:id="rId5"/>
    <p:sldLayoutId id="2147484865" r:id="rId6"/>
    <p:sldLayoutId id="2147484866" r:id="rId7"/>
    <p:sldLayoutId id="2147484867" r:id="rId8"/>
    <p:sldLayoutId id="2147484879" r:id="rId9"/>
    <p:sldLayoutId id="2147484868" r:id="rId10"/>
    <p:sldLayoutId id="2147484869"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3.jpeg"/><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ites.epals.com/epjmsmath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fontAlgn="auto" hangingPunct="1">
              <a:spcAft>
                <a:spcPts val="0"/>
              </a:spcAft>
              <a:defRPr/>
            </a:pPr>
            <a:r>
              <a:rPr lang="en-US" dirty="0" smtClean="0"/>
              <a:t> Blogging in Distance Education!</a:t>
            </a:r>
            <a:endParaRPr lang="en-US" dirty="0"/>
          </a:p>
        </p:txBody>
      </p:sp>
      <p:sp>
        <p:nvSpPr>
          <p:cNvPr id="22531" name="Subtitle 2"/>
          <p:cNvSpPr>
            <a:spLocks noGrp="1"/>
          </p:cNvSpPr>
          <p:nvPr>
            <p:ph type="subTitle" idx="1"/>
          </p:nvPr>
        </p:nvSpPr>
        <p:spPr>
          <a:xfrm>
            <a:off x="533400" y="3228975"/>
            <a:ext cx="7854950" cy="1752600"/>
          </a:xfrm>
        </p:spPr>
        <p:txBody>
          <a:bodyPr/>
          <a:lstStyle/>
          <a:p>
            <a:pPr marR="0" algn="ctr" eaLnBrk="1" hangingPunct="1"/>
            <a:r>
              <a:rPr lang="en-US" dirty="0" smtClean="0"/>
              <a:t>By:  </a:t>
            </a:r>
            <a:r>
              <a:rPr lang="en-US" dirty="0" smtClean="0"/>
              <a:t>Josh Bergquist and Dustin Mees</a:t>
            </a:r>
            <a:endParaRPr lang="en-US" dirty="0" smtClean="0"/>
          </a:p>
        </p:txBody>
      </p:sp>
      <p:pic>
        <p:nvPicPr>
          <p:cNvPr id="1026" name="Picture 2" descr="C:\Users\Josh\AppData\Local\Microsoft\Windows\Temporary Internet Files\Content.IE5\MO39COAH\MPj04393480000[1].jpg"/>
          <p:cNvPicPr>
            <a:picLocks noChangeAspect="1" noChangeArrowheads="1"/>
          </p:cNvPicPr>
          <p:nvPr/>
        </p:nvPicPr>
        <p:blipFill>
          <a:blip r:embed="rId2" cstate="print"/>
          <a:srcRect/>
          <a:stretch>
            <a:fillRect/>
          </a:stretch>
        </p:blipFill>
        <p:spPr bwMode="auto">
          <a:xfrm>
            <a:off x="2819400" y="3886200"/>
            <a:ext cx="2590800" cy="2590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pPr eaLnBrk="1" fontAlgn="auto" hangingPunct="1">
              <a:spcAft>
                <a:spcPts val="0"/>
              </a:spcAft>
              <a:defRPr/>
            </a:pPr>
            <a:r>
              <a:rPr lang="en-US" dirty="0" smtClean="0"/>
              <a:t>Answer all Parts of the Question</a:t>
            </a:r>
            <a:endParaRPr lang="en-US" dirty="0"/>
          </a:p>
        </p:txBody>
      </p:sp>
      <p:sp>
        <p:nvSpPr>
          <p:cNvPr id="26627" name="Content Placeholder 6"/>
          <p:cNvSpPr>
            <a:spLocks noGrp="1"/>
          </p:cNvSpPr>
          <p:nvPr>
            <p:ph idx="1"/>
          </p:nvPr>
        </p:nvSpPr>
        <p:spPr/>
        <p:txBody>
          <a:bodyPr/>
          <a:lstStyle/>
          <a:p>
            <a:pPr eaLnBrk="1" hangingPunct="1"/>
            <a:r>
              <a:rPr lang="en-US" dirty="0" smtClean="0"/>
              <a:t>After reading my question and comments, make sure to answer every part.  I usually have two or three parts to answer.</a:t>
            </a:r>
          </a:p>
        </p:txBody>
      </p:sp>
      <p:pic>
        <p:nvPicPr>
          <p:cNvPr id="17412" name="Picture 4" descr="C:\Users\Josh\AppData\Local\Microsoft\Windows\Temporary Internet Files\Content.IE5\MO39COAH\MCj03605160000[1].wmf"/>
          <p:cNvPicPr>
            <a:picLocks noChangeAspect="1" noChangeArrowheads="1"/>
          </p:cNvPicPr>
          <p:nvPr/>
        </p:nvPicPr>
        <p:blipFill>
          <a:blip r:embed="rId2"/>
          <a:srcRect/>
          <a:stretch>
            <a:fillRect/>
          </a:stretch>
        </p:blipFill>
        <p:spPr bwMode="auto">
          <a:xfrm>
            <a:off x="2667000" y="3124200"/>
            <a:ext cx="3993936" cy="24563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normAutofit/>
          </a:bodyPr>
          <a:lstStyle/>
          <a:p>
            <a:pPr algn="ctr" eaLnBrk="1" fontAlgn="auto" hangingPunct="1">
              <a:spcAft>
                <a:spcPts val="0"/>
              </a:spcAft>
              <a:defRPr/>
            </a:pPr>
            <a:r>
              <a:rPr lang="en-US" u="sng" dirty="0" smtClean="0">
                <a:solidFill>
                  <a:schemeClr val="accent2">
                    <a:lumMod val="50000"/>
                  </a:schemeClr>
                </a:solidFill>
              </a:rPr>
              <a:t>Evidence</a:t>
            </a:r>
            <a:endParaRPr lang="en-US" u="sng" dirty="0">
              <a:solidFill>
                <a:schemeClr val="accent2">
                  <a:lumMod val="50000"/>
                </a:schemeClr>
              </a:solidFill>
            </a:endParaRPr>
          </a:p>
        </p:txBody>
      </p:sp>
      <p:sp>
        <p:nvSpPr>
          <p:cNvPr id="27651" name="Content Placeholder 2"/>
          <p:cNvSpPr>
            <a:spLocks noGrp="1"/>
          </p:cNvSpPr>
          <p:nvPr>
            <p:ph idx="1"/>
          </p:nvPr>
        </p:nvSpPr>
        <p:spPr>
          <a:xfrm>
            <a:off x="457200" y="1752600"/>
            <a:ext cx="8229600" cy="4572000"/>
          </a:xfrm>
        </p:spPr>
        <p:txBody>
          <a:bodyPr/>
          <a:lstStyle/>
          <a:p>
            <a:pPr eaLnBrk="1" hangingPunct="1"/>
            <a:endParaRPr lang="en-US" sz="1800" b="1" dirty="0" smtClean="0"/>
          </a:p>
          <a:p>
            <a:pPr eaLnBrk="1" hangingPunct="1"/>
            <a:endParaRPr lang="en-US" sz="1800" b="1" dirty="0" smtClean="0"/>
          </a:p>
          <a:p>
            <a:pPr eaLnBrk="1" hangingPunct="1"/>
            <a:r>
              <a:rPr lang="en-US" sz="1800" b="1" dirty="0" smtClean="0"/>
              <a:t>For your answer, make sure you are basing your feelings and ideas off evidence from the story we are reading.  </a:t>
            </a:r>
          </a:p>
          <a:p>
            <a:pPr eaLnBrk="1" hangingPunct="1"/>
            <a:r>
              <a:rPr lang="en-US" sz="1800" b="1" dirty="0" smtClean="0"/>
              <a:t>For example- “I believe it is important to help others because it can make ourselves and the other person gain confidence.  I remember Stanley from Holes did not have a lot of confidence at the beginning because he was overweight, but after making friends and helping each other, he felt better about himself.”  </a:t>
            </a:r>
          </a:p>
          <a:p>
            <a:pPr eaLnBrk="1" hangingPunct="1"/>
            <a:r>
              <a:rPr lang="en-US" sz="1800" b="1" dirty="0" smtClean="0"/>
              <a:t>Make a lot of connections with the text based on your own life, a friends life, or other movie or book you have read.  </a:t>
            </a:r>
          </a:p>
        </p:txBody>
      </p:sp>
      <p:pic>
        <p:nvPicPr>
          <p:cNvPr id="27652" name="Picture 2" descr="C:\Users\Josh\AppData\Local\Microsoft\Windows\Temporary Internet Files\Content.IE5\3L62RO7P\MCBD05282_0000[1].wmf"/>
          <p:cNvPicPr>
            <a:picLocks noChangeAspect="1" noChangeArrowheads="1"/>
          </p:cNvPicPr>
          <p:nvPr/>
        </p:nvPicPr>
        <p:blipFill>
          <a:blip r:embed="rId2"/>
          <a:srcRect/>
          <a:stretch>
            <a:fillRect/>
          </a:stretch>
        </p:blipFill>
        <p:spPr bwMode="auto">
          <a:xfrm>
            <a:off x="7620000" y="4953000"/>
            <a:ext cx="1319213"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eaLnBrk="1" fontAlgn="auto" hangingPunct="1">
              <a:spcAft>
                <a:spcPts val="0"/>
              </a:spcAft>
              <a:defRPr/>
            </a:pPr>
            <a:r>
              <a:rPr lang="en-US" u="sng" dirty="0" smtClean="0">
                <a:solidFill>
                  <a:schemeClr val="accent6">
                    <a:lumMod val="75000"/>
                  </a:schemeClr>
                </a:solidFill>
                <a:latin typeface="Tempus Sans ITC" pitchFamily="82" charset="0"/>
              </a:rPr>
              <a:t>Reflecting</a:t>
            </a:r>
            <a:r>
              <a:rPr lang="en-US" u="sng" dirty="0" smtClean="0"/>
              <a:t> </a:t>
            </a:r>
            <a:endParaRPr lang="en-US" u="sng" dirty="0"/>
          </a:p>
        </p:txBody>
      </p:sp>
      <p:sp>
        <p:nvSpPr>
          <p:cNvPr id="28675" name="Content Placeholder 1"/>
          <p:cNvSpPr>
            <a:spLocks noGrp="1"/>
          </p:cNvSpPr>
          <p:nvPr>
            <p:ph idx="1"/>
          </p:nvPr>
        </p:nvSpPr>
        <p:spPr/>
        <p:txBody>
          <a:bodyPr/>
          <a:lstStyle/>
          <a:p>
            <a:pPr eaLnBrk="1" hangingPunct="1"/>
            <a:r>
              <a:rPr lang="en-US" dirty="0" smtClean="0"/>
              <a:t>After you answer the question, reflect about the situation.  Explain what happened, why you think it happened and what you would do differently if anything.  Reflection helps you become a deeper thinker!</a:t>
            </a:r>
          </a:p>
        </p:txBody>
      </p:sp>
      <p:pic>
        <p:nvPicPr>
          <p:cNvPr id="56322" name="Picture 2" descr="C:\Users\Josh\AppData\Local\Microsoft\Windows\Temporary Internet Files\Content.IE5\YMYSLHTH\MCj04238280000[1].wmf"/>
          <p:cNvPicPr>
            <a:picLocks noChangeAspect="1" noChangeArrowheads="1"/>
          </p:cNvPicPr>
          <p:nvPr/>
        </p:nvPicPr>
        <p:blipFill>
          <a:blip r:embed="rId2"/>
          <a:srcRect/>
          <a:stretch>
            <a:fillRect/>
          </a:stretch>
        </p:blipFill>
        <p:spPr bwMode="auto">
          <a:xfrm>
            <a:off x="5791200" y="3505200"/>
            <a:ext cx="1790700" cy="28400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remove" nodeType="afterEffect">
                                  <p:stCondLst>
                                    <p:cond delay="0"/>
                                  </p:stCondLst>
                                  <p:childTnLst>
                                    <p:animEffect transition="out" filter="fade">
                                      <p:cBhvr>
                                        <p:cTn id="6" dur="500" tmFilter="0, 0; .2, .5; .8, .5; 1, 0"/>
                                        <p:tgtEl>
                                          <p:spTgt spid="56322"/>
                                        </p:tgtEl>
                                      </p:cBhvr>
                                    </p:animEffect>
                                    <p:animScale>
                                      <p:cBhvr>
                                        <p:cTn id="7" dur="250" autoRev="1" fill="hold"/>
                                        <p:tgtEl>
                                          <p:spTgt spid="5632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algn="ctr" eaLnBrk="1" hangingPunct="1"/>
            <a:r>
              <a:rPr lang="en-US" dirty="0" smtClean="0">
                <a:latin typeface="Tempus Sans ITC" pitchFamily="82" charset="0"/>
              </a:rPr>
              <a:t>Critical Thinking</a:t>
            </a:r>
          </a:p>
        </p:txBody>
      </p:sp>
      <p:sp>
        <p:nvSpPr>
          <p:cNvPr id="29699" name="Content Placeholder 2"/>
          <p:cNvSpPr>
            <a:spLocks noGrp="1"/>
          </p:cNvSpPr>
          <p:nvPr>
            <p:ph idx="1"/>
          </p:nvPr>
        </p:nvSpPr>
        <p:spPr/>
        <p:txBody>
          <a:bodyPr/>
          <a:lstStyle/>
          <a:p>
            <a:pPr eaLnBrk="1" hangingPunct="1"/>
            <a:r>
              <a:rPr lang="en-US" dirty="0" smtClean="0"/>
              <a:t>This is one of the most important parts of the blogs.  Critical thinking skills in this blog is being able to look beyond the question and apply an answer to the real world and yourself.  Reflection is part of this along with evaluation.  This looks at whether you were able to make connections and conclusions to what you have read.</a:t>
            </a:r>
          </a:p>
        </p:txBody>
      </p:sp>
      <p:pic>
        <p:nvPicPr>
          <p:cNvPr id="57346" name="Picture 2" descr="C:\Users\Josh\AppData\Local\Microsoft\Windows\Temporary Internet Files\Content.IE5\MO39COAH\MPj04393560000[1].jpg"/>
          <p:cNvPicPr>
            <a:picLocks noChangeAspect="1" noChangeArrowheads="1"/>
          </p:cNvPicPr>
          <p:nvPr/>
        </p:nvPicPr>
        <p:blipFill>
          <a:blip r:embed="rId2" cstate="print"/>
          <a:srcRect/>
          <a:stretch>
            <a:fillRect/>
          </a:stretch>
        </p:blipFill>
        <p:spPr bwMode="auto">
          <a:xfrm>
            <a:off x="609600" y="457200"/>
            <a:ext cx="1600200" cy="16002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b="1" dirty="0" smtClean="0">
                <a:solidFill>
                  <a:srgbClr val="C00000"/>
                </a:solidFill>
              </a:rPr>
              <a:t>Reply to 2 Other Students</a:t>
            </a:r>
          </a:p>
        </p:txBody>
      </p:sp>
      <p:sp>
        <p:nvSpPr>
          <p:cNvPr id="30723" name="Content Placeholder 2"/>
          <p:cNvSpPr>
            <a:spLocks noGrp="1"/>
          </p:cNvSpPr>
          <p:nvPr>
            <p:ph idx="1"/>
          </p:nvPr>
        </p:nvSpPr>
        <p:spPr/>
        <p:txBody>
          <a:bodyPr/>
          <a:lstStyle/>
          <a:p>
            <a:pPr eaLnBrk="1" hangingPunct="1"/>
            <a:r>
              <a:rPr lang="en-US" dirty="0" smtClean="0"/>
              <a:t>After you have posted on your blog, you need to read some of your classmates blog posts.  You should reply to at least 2 other students.  When you reply to them, you need to explain what you liked about their post and what you did not agree with if anything.  Make sure to explain why you agreed or disagreed!</a:t>
            </a:r>
          </a:p>
        </p:txBody>
      </p:sp>
      <p:pic>
        <p:nvPicPr>
          <p:cNvPr id="59394" name="Picture 2" descr="C:\Program Files\Microsoft Office\MEDIA\CAGCAT10\j0300520.gif"/>
          <p:cNvPicPr>
            <a:picLocks noChangeAspect="1" noChangeArrowheads="1" noCrop="1"/>
          </p:cNvPicPr>
          <p:nvPr/>
        </p:nvPicPr>
        <p:blipFill>
          <a:blip r:embed="rId2"/>
          <a:srcRect/>
          <a:stretch>
            <a:fillRect/>
          </a:stretch>
        </p:blipFill>
        <p:spPr bwMode="auto">
          <a:xfrm>
            <a:off x="3505200" y="4191000"/>
            <a:ext cx="2286000" cy="196596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704850"/>
            <a:ext cx="8229600" cy="819150"/>
          </a:xfrm>
        </p:spPr>
        <p:txBody>
          <a:bodyPr/>
          <a:lstStyle/>
          <a:p>
            <a:pPr algn="ctr" eaLnBrk="1" hangingPunct="1"/>
            <a:r>
              <a:rPr lang="en-US" dirty="0" smtClean="0"/>
              <a:t>Netiquette </a:t>
            </a:r>
          </a:p>
        </p:txBody>
      </p:sp>
      <p:sp>
        <p:nvSpPr>
          <p:cNvPr id="3" name="Content Placeholder 2"/>
          <p:cNvSpPr>
            <a:spLocks noGrp="1"/>
          </p:cNvSpPr>
          <p:nvPr>
            <p:ph idx="1"/>
          </p:nvPr>
        </p:nvSpPr>
        <p:spPr>
          <a:xfrm>
            <a:off x="381000" y="1752600"/>
            <a:ext cx="7543800" cy="5248275"/>
          </a:xfrm>
        </p:spPr>
        <p:txBody>
          <a:bodyPr>
            <a:normAutofit lnSpcReduction="10000"/>
          </a:bodyPr>
          <a:lstStyle/>
          <a:p>
            <a:pPr marL="274320" indent="-274320" eaLnBrk="1" fontAlgn="auto" hangingPunct="1">
              <a:spcAft>
                <a:spcPts val="0"/>
              </a:spcAft>
              <a:buClr>
                <a:schemeClr val="accent3"/>
              </a:buClr>
              <a:buFont typeface="Wingdings 2"/>
              <a:buChar char=""/>
              <a:defRPr/>
            </a:pPr>
            <a:r>
              <a:rPr lang="en-US" sz="1900" b="1" dirty="0" smtClean="0">
                <a:latin typeface="Arial Black" pitchFamily="34" charset="0"/>
              </a:rPr>
              <a:t>NETIQUETTE REFERS TO ETIQUETTE ON THE WEB OR THE WAY YOU SHOULD BEHAVE.  THE FOLLOWING ARE A LIST OF RULES TO ABIDE BY WITH THE BLOG:</a:t>
            </a:r>
          </a:p>
          <a:p>
            <a:pPr marL="274320" indent="-274320" eaLnBrk="1" fontAlgn="auto" hangingPunct="1">
              <a:spcAft>
                <a:spcPts val="0"/>
              </a:spcAft>
              <a:buClr>
                <a:schemeClr val="accent3"/>
              </a:buClr>
              <a:buFont typeface="Wingdings 2"/>
              <a:buChar char=""/>
              <a:defRPr/>
            </a:pPr>
            <a:r>
              <a:rPr lang="en-US" sz="1900" b="1" dirty="0" smtClean="0">
                <a:solidFill>
                  <a:schemeClr val="bg2">
                    <a:lumMod val="25000"/>
                  </a:schemeClr>
                </a:solidFill>
                <a:latin typeface="Arial Black" pitchFamily="34" charset="0"/>
              </a:rPr>
              <a:t>REMEMBER THE HUMAN</a:t>
            </a:r>
          </a:p>
          <a:p>
            <a:pPr marL="274320" indent="-274320" eaLnBrk="1" fontAlgn="auto" hangingPunct="1">
              <a:spcAft>
                <a:spcPts val="0"/>
              </a:spcAft>
              <a:buClr>
                <a:schemeClr val="accent3"/>
              </a:buClr>
              <a:buFont typeface="Wingdings 2"/>
              <a:buChar char=""/>
              <a:defRPr/>
            </a:pPr>
            <a:r>
              <a:rPr lang="en-US" sz="1900" b="1" dirty="0" smtClean="0">
                <a:solidFill>
                  <a:srgbClr val="0070C0"/>
                </a:solidFill>
                <a:latin typeface="Arial Black" pitchFamily="34" charset="0"/>
              </a:rPr>
              <a:t>FOLLOW THE SAME STANDARDS OF BEHAVIOR ONLINE THAT YOU WOULD IN REAL LIFE</a:t>
            </a:r>
          </a:p>
          <a:p>
            <a:pPr marL="274320" indent="-274320" eaLnBrk="1" fontAlgn="auto" hangingPunct="1">
              <a:spcAft>
                <a:spcPts val="0"/>
              </a:spcAft>
              <a:buClr>
                <a:schemeClr val="accent3"/>
              </a:buClr>
              <a:buFont typeface="Wingdings 2"/>
              <a:buChar char=""/>
              <a:defRPr/>
            </a:pPr>
            <a:r>
              <a:rPr lang="en-US" sz="1900" b="1" dirty="0" smtClean="0">
                <a:solidFill>
                  <a:srgbClr val="FF0000"/>
                </a:solidFill>
                <a:latin typeface="Arial Black" pitchFamily="34" charset="0"/>
              </a:rPr>
              <a:t>KNOW WHERE YOU ARE IN CYBERSPACE</a:t>
            </a:r>
          </a:p>
          <a:p>
            <a:pPr marL="274320" indent="-274320" eaLnBrk="1" fontAlgn="auto" hangingPunct="1">
              <a:spcAft>
                <a:spcPts val="0"/>
              </a:spcAft>
              <a:buClr>
                <a:schemeClr val="accent3"/>
              </a:buClr>
              <a:buFont typeface="Wingdings 2"/>
              <a:buChar char=""/>
              <a:defRPr/>
            </a:pPr>
            <a:r>
              <a:rPr lang="en-US" sz="1900" b="1" dirty="0" smtClean="0">
                <a:latin typeface="Arial Black" pitchFamily="34" charset="0"/>
              </a:rPr>
              <a:t>RESPECT OTHER PEOPLE’S TIME AND FEELINGS</a:t>
            </a:r>
          </a:p>
          <a:p>
            <a:pPr marL="274320" indent="-274320" eaLnBrk="1" fontAlgn="auto" hangingPunct="1">
              <a:spcAft>
                <a:spcPts val="0"/>
              </a:spcAft>
              <a:buClr>
                <a:schemeClr val="accent3"/>
              </a:buClr>
              <a:buFont typeface="Wingdings 2"/>
              <a:buChar char=""/>
              <a:defRPr/>
            </a:pPr>
            <a:r>
              <a:rPr lang="en-US" sz="1900" b="1" dirty="0" smtClean="0">
                <a:solidFill>
                  <a:schemeClr val="accent6">
                    <a:lumMod val="75000"/>
                  </a:schemeClr>
                </a:solidFill>
                <a:latin typeface="Arial Black" pitchFamily="34" charset="0"/>
              </a:rPr>
              <a:t>MAKE YOURSELF LOOK GOOD ONLINE</a:t>
            </a:r>
          </a:p>
          <a:p>
            <a:pPr marL="274320" indent="-274320" eaLnBrk="1" fontAlgn="auto" hangingPunct="1">
              <a:spcAft>
                <a:spcPts val="0"/>
              </a:spcAft>
              <a:buClr>
                <a:schemeClr val="accent3"/>
              </a:buClr>
              <a:buFont typeface="Wingdings 2"/>
              <a:buChar char=""/>
              <a:defRPr/>
            </a:pPr>
            <a:r>
              <a:rPr lang="en-US" sz="1900" b="1" dirty="0" smtClean="0">
                <a:solidFill>
                  <a:schemeClr val="accent1"/>
                </a:solidFill>
                <a:latin typeface="Arial Black" pitchFamily="34" charset="0"/>
              </a:rPr>
              <a:t>SHARE EXPERT KNOWLEDGE</a:t>
            </a:r>
          </a:p>
          <a:p>
            <a:pPr marL="274320" indent="-274320" eaLnBrk="1" fontAlgn="auto" hangingPunct="1">
              <a:spcAft>
                <a:spcPts val="0"/>
              </a:spcAft>
              <a:buClr>
                <a:schemeClr val="accent3"/>
              </a:buClr>
              <a:buFont typeface="Wingdings 2"/>
              <a:buChar char=""/>
              <a:defRPr/>
            </a:pPr>
            <a:r>
              <a:rPr lang="en-US" sz="1900" b="1" dirty="0" smtClean="0">
                <a:solidFill>
                  <a:srgbClr val="00B050"/>
                </a:solidFill>
                <a:latin typeface="Arial Black" pitchFamily="34" charset="0"/>
              </a:rPr>
              <a:t>HELP KEEP FLAME WARS UNDER CONTROL (DO NOT START ANY FIGHTS)</a:t>
            </a:r>
          </a:p>
          <a:p>
            <a:pPr marL="274320" indent="-274320" eaLnBrk="1" fontAlgn="auto" hangingPunct="1">
              <a:spcAft>
                <a:spcPts val="0"/>
              </a:spcAft>
              <a:buClr>
                <a:schemeClr val="accent3"/>
              </a:buClr>
              <a:buFont typeface="Wingdings 2"/>
              <a:buChar char=""/>
              <a:defRPr/>
            </a:pPr>
            <a:r>
              <a:rPr lang="en-US" sz="1900" b="1" dirty="0" smtClean="0">
                <a:solidFill>
                  <a:srgbClr val="002060"/>
                </a:solidFill>
                <a:latin typeface="Arial Black" pitchFamily="34" charset="0"/>
              </a:rPr>
              <a:t>RESPECT OTHERS PRIVACY</a:t>
            </a:r>
          </a:p>
          <a:p>
            <a:pPr marL="274320" indent="-274320" eaLnBrk="1" fontAlgn="auto" hangingPunct="1">
              <a:spcAft>
                <a:spcPts val="0"/>
              </a:spcAft>
              <a:buClr>
                <a:schemeClr val="accent3"/>
              </a:buClr>
              <a:buFont typeface="Wingdings 2"/>
              <a:buChar char=""/>
              <a:defRPr/>
            </a:pPr>
            <a:r>
              <a:rPr lang="en-US" sz="1900" b="1" dirty="0" smtClean="0">
                <a:solidFill>
                  <a:srgbClr val="C00000"/>
                </a:solidFill>
                <a:latin typeface="Arial Black" pitchFamily="34" charset="0"/>
              </a:rPr>
              <a:t>DON’T ABUSE YOUR POWER (REMEMBER BLOGGING IS A PRIVELAGE IN THIS CLASS!)</a:t>
            </a:r>
          </a:p>
          <a:p>
            <a:pPr marL="274320" indent="-274320" eaLnBrk="1" fontAlgn="auto" hangingPunct="1">
              <a:spcAft>
                <a:spcPts val="0"/>
              </a:spcAft>
              <a:buClr>
                <a:schemeClr val="accent3"/>
              </a:buClr>
              <a:buFont typeface="Wingdings 2"/>
              <a:buChar char=""/>
              <a:defRPr/>
            </a:pPr>
            <a:r>
              <a:rPr lang="en-US" sz="1900" b="1" dirty="0" smtClean="0">
                <a:latin typeface="Arial Black" pitchFamily="34" charset="0"/>
              </a:rPr>
              <a:t>BE FORGIVING OF OTHER PEOPLE’S MISTAKES!</a:t>
            </a:r>
          </a:p>
          <a:p>
            <a:pPr marL="274320" indent="-274320" eaLnBrk="1" fontAlgn="auto" hangingPunct="1">
              <a:spcAft>
                <a:spcPts val="0"/>
              </a:spcAft>
              <a:buClr>
                <a:schemeClr val="accent3"/>
              </a:buClr>
              <a:buFont typeface="Wingdings 2"/>
              <a:buChar char=""/>
              <a:defRPr/>
            </a:pPr>
            <a:endParaRPr lang="en-US" dirty="0"/>
          </a:p>
        </p:txBody>
      </p:sp>
      <p:pic>
        <p:nvPicPr>
          <p:cNvPr id="31748" name="Picture 2" descr="C:\Users\Josh\AppData\Local\Microsoft\Windows\Temporary Internet Files\Content.IE5\7MEERHER\MCj04281230000[1].wmf"/>
          <p:cNvPicPr>
            <a:picLocks noChangeAspect="1" noChangeArrowheads="1"/>
          </p:cNvPicPr>
          <p:nvPr/>
        </p:nvPicPr>
        <p:blipFill>
          <a:blip r:embed="rId2"/>
          <a:srcRect/>
          <a:stretch>
            <a:fillRect/>
          </a:stretch>
        </p:blipFill>
        <p:spPr bwMode="auto">
          <a:xfrm>
            <a:off x="990600" y="152400"/>
            <a:ext cx="1081088" cy="1358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514350"/>
            <a:ext cx="2743200" cy="1162050"/>
          </a:xfrm>
        </p:spPr>
        <p:txBody>
          <a:bodyPr/>
          <a:lstStyle/>
          <a:p>
            <a:pPr algn="ctr" eaLnBrk="1" hangingPunct="1"/>
            <a:r>
              <a:rPr lang="en-US" b="1" u="sng" dirty="0" smtClean="0">
                <a:solidFill>
                  <a:srgbClr val="002060"/>
                </a:solidFill>
                <a:latin typeface="Book Antiqua" pitchFamily="18" charset="0"/>
              </a:rPr>
              <a:t>Why Blog?</a:t>
            </a:r>
          </a:p>
        </p:txBody>
      </p:sp>
      <p:pic>
        <p:nvPicPr>
          <p:cNvPr id="2050" name="Picture 2" descr="C:\Users\Josh\AppData\Local\Microsoft\Windows\Temporary Internet Files\Content.IE5\7MEERHER\MPj04394160000[1].jpg"/>
          <p:cNvPicPr>
            <a:picLocks noGrp="1" noChangeAspect="1" noChangeArrowheads="1"/>
          </p:cNvPicPr>
          <p:nvPr>
            <p:ph sz="half" idx="1"/>
          </p:nvPr>
        </p:nvPicPr>
        <p:blipFill>
          <a:blip r:embed="rId2" cstate="print"/>
          <a:srcRect/>
          <a:stretch>
            <a:fillRect/>
          </a:stretch>
        </p:blipFill>
        <p:spPr>
          <a:xfrm>
            <a:off x="4343400" y="1600200"/>
            <a:ext cx="3886200" cy="3886200"/>
          </a:xfrm>
          <a:effectLst>
            <a:softEdge rad="112500"/>
          </a:effectLst>
        </p:spPr>
      </p:pic>
      <p:graphicFrame>
        <p:nvGraphicFramePr>
          <p:cNvPr id="6" name="Diagram 5"/>
          <p:cNvGraphicFramePr/>
          <p:nvPr/>
        </p:nvGraphicFramePr>
        <p:xfrm>
          <a:off x="381000" y="1828800"/>
          <a:ext cx="3657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Asynchronous Tools </a:t>
            </a:r>
            <a:endParaRPr lang="en-US" dirty="0"/>
          </a:p>
        </p:txBody>
      </p:sp>
      <p:sp>
        <p:nvSpPr>
          <p:cNvPr id="3" name="Content Placeholder 2"/>
          <p:cNvSpPr>
            <a:spLocks noGrp="1"/>
          </p:cNvSpPr>
          <p:nvPr>
            <p:ph idx="1"/>
          </p:nvPr>
        </p:nvSpPr>
        <p:spPr>
          <a:xfrm>
            <a:off x="457200" y="1935163"/>
            <a:ext cx="8382000" cy="4694237"/>
          </a:xfrm>
        </p:spPr>
        <p:txBody>
          <a:bodyPr/>
          <a:lstStyle/>
          <a:p>
            <a:r>
              <a:rPr lang="en-US" dirty="0" smtClean="0"/>
              <a:t>An asynchronous tool is one where participants are communicating at different times and places.  </a:t>
            </a:r>
          </a:p>
          <a:p>
            <a:r>
              <a:rPr lang="en-US" dirty="0" smtClean="0"/>
              <a:t>Blogging is a type of asynchronous tool.</a:t>
            </a:r>
          </a:p>
          <a:p>
            <a:r>
              <a:rPr lang="en-US" b="1" dirty="0" smtClean="0"/>
              <a:t>Advantages</a:t>
            </a:r>
            <a:r>
              <a:rPr lang="en-US" dirty="0" smtClean="0"/>
              <a:t>:  Students have time to reflect and provide meaningful answers.  Other </a:t>
            </a:r>
            <a:r>
              <a:rPr lang="en-US" dirty="0" smtClean="0"/>
              <a:t>benefits to asynchronous tools such as discussion boards are student debates where learners have to negotiate and provide evidence for their posts, threaded discussions where students are communicating making connections and looking deeper into the content, and finally a place to model assignments and ideas (Simonson et. al, 2006, pp. 272)</a:t>
            </a: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Asynchronous Tools Continued</a:t>
            </a:r>
            <a:endParaRPr lang="en-US" dirty="0"/>
          </a:p>
        </p:txBody>
      </p:sp>
      <p:sp>
        <p:nvSpPr>
          <p:cNvPr id="3" name="Content Placeholder 2"/>
          <p:cNvSpPr>
            <a:spLocks noGrp="1"/>
          </p:cNvSpPr>
          <p:nvPr>
            <p:ph idx="1"/>
          </p:nvPr>
        </p:nvSpPr>
        <p:spPr/>
        <p:txBody>
          <a:bodyPr/>
          <a:lstStyle/>
          <a:p>
            <a:r>
              <a:rPr lang="en-US" dirty="0" smtClean="0"/>
              <a:t>Asynchronous, on the other hand, is more learner-centered (Wang &amp; Gearhart, 2006, pp. 70</a:t>
            </a:r>
            <a:r>
              <a:rPr lang="en-US" dirty="0" smtClean="0"/>
              <a:t>).  Also, students that are more shy also more likely to provide responses because of the less intimidating environment.  </a:t>
            </a:r>
          </a:p>
          <a:p>
            <a:r>
              <a:rPr lang="en-US" b="1" dirty="0" smtClean="0"/>
              <a:t>Disadvantage</a:t>
            </a:r>
            <a:r>
              <a:rPr lang="en-US" dirty="0" smtClean="0"/>
              <a:t>:  The major set back for asynchronous tools is that there may not be immediate feedback.  Asynchronous </a:t>
            </a:r>
            <a:r>
              <a:rPr lang="en-US" dirty="0" smtClean="0"/>
              <a:t>will be ineffective if the student has to wait long periods for a response on email or discussion board (Wang &amp; Gearhart, 2006, pp. 71)</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1295400"/>
          </a:xfrm>
        </p:spPr>
        <p:txBody>
          <a:bodyPr/>
          <a:lstStyle/>
          <a:p>
            <a:pPr algn="ctr"/>
            <a:r>
              <a:rPr lang="en-US" dirty="0" smtClean="0"/>
              <a:t>Using a Blog in Distance Education</a:t>
            </a:r>
            <a:endParaRPr lang="en-US" dirty="0"/>
          </a:p>
        </p:txBody>
      </p:sp>
      <p:sp>
        <p:nvSpPr>
          <p:cNvPr id="3" name="Content Placeholder 2"/>
          <p:cNvSpPr>
            <a:spLocks noGrp="1"/>
          </p:cNvSpPr>
          <p:nvPr>
            <p:ph idx="1"/>
          </p:nvPr>
        </p:nvSpPr>
        <p:spPr/>
        <p:txBody>
          <a:bodyPr/>
          <a:lstStyle/>
          <a:p>
            <a:r>
              <a:rPr lang="en-US" dirty="0" smtClean="0"/>
              <a:t>You can use a blog within a distance education course by posting the blog link on your course homepage, for example D2L.  Along with a discussion board, a blog would provide another medium for interaction.  Students would be able to design their own blog spaces and make them more personal to their needs.  Blogs could be used to address teacher asked questions or as a communication tool between students.  This can also act as a message board where students can post their own questions and receive answers from their classmates and instructor.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pPr algn="ctr"/>
            <a:r>
              <a:rPr lang="en-US" dirty="0" smtClean="0">
                <a:solidFill>
                  <a:schemeClr val="tx1"/>
                </a:solidFill>
              </a:rPr>
              <a:t>References</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Simonson, M., Smaldino, S., Albright, M., &amp; Zvacek, S. </a:t>
            </a:r>
            <a:r>
              <a:rPr lang="en-US" dirty="0" smtClean="0"/>
              <a:t>	(</a:t>
            </a:r>
            <a:r>
              <a:rPr lang="en-US" dirty="0" smtClean="0"/>
              <a:t>2006). </a:t>
            </a:r>
            <a:r>
              <a:rPr lang="en-US" i="1" dirty="0" smtClean="0"/>
              <a:t>Teaching and learning at </a:t>
            </a:r>
            <a:r>
              <a:rPr lang="en-US" i="1" dirty="0" smtClean="0"/>
              <a:t>a distance</a:t>
            </a:r>
            <a:r>
              <a:rPr lang="en-US" i="1" dirty="0" smtClean="0"/>
              <a:t>:  </a:t>
            </a:r>
            <a:r>
              <a:rPr lang="en-US" i="1" dirty="0" smtClean="0"/>
              <a:t>	Foundations </a:t>
            </a:r>
            <a:r>
              <a:rPr lang="en-US" i="1" dirty="0" smtClean="0"/>
              <a:t>of distance education</a:t>
            </a:r>
            <a:r>
              <a:rPr lang="en-US" dirty="0" smtClean="0"/>
              <a:t> (3rd ed.). </a:t>
            </a:r>
            <a:r>
              <a:rPr lang="en-US" dirty="0" smtClean="0"/>
              <a:t>	Upper </a:t>
            </a:r>
            <a:r>
              <a:rPr lang="en-US" dirty="0" smtClean="0"/>
              <a:t>Saddle River, NJ: </a:t>
            </a:r>
            <a:r>
              <a:rPr lang="en-US" dirty="0" smtClean="0"/>
              <a:t>Pearson Education</a:t>
            </a:r>
            <a:r>
              <a:rPr lang="en-US" dirty="0" smtClean="0"/>
              <a:t>, Inc</a:t>
            </a:r>
            <a:r>
              <a:rPr lang="en-US" dirty="0" smtClean="0"/>
              <a:t>.</a:t>
            </a:r>
          </a:p>
          <a:p>
            <a:pPr>
              <a:buNone/>
            </a:pPr>
            <a:endParaRPr lang="en-US" dirty="0" smtClean="0"/>
          </a:p>
          <a:p>
            <a:r>
              <a:rPr lang="en-US" dirty="0" smtClean="0"/>
              <a:t>Wang, H., &amp; Gearhart, D.L. (2006). </a:t>
            </a:r>
            <a:r>
              <a:rPr lang="en-US" i="1" dirty="0" smtClean="0"/>
              <a:t>Designing and </a:t>
            </a:r>
            <a:r>
              <a:rPr lang="en-US" i="1" dirty="0" smtClean="0"/>
              <a:t>	developing </a:t>
            </a:r>
            <a:r>
              <a:rPr lang="en-US" i="1" dirty="0" smtClean="0"/>
              <a:t>web-based instruction</a:t>
            </a:r>
            <a:r>
              <a:rPr lang="en-US" dirty="0" smtClean="0"/>
              <a:t>. </a:t>
            </a:r>
            <a:r>
              <a:rPr lang="en-US" dirty="0" smtClean="0"/>
              <a:t>Upper Saddle 	River</a:t>
            </a:r>
            <a:r>
              <a:rPr lang="en-US" dirty="0" smtClean="0"/>
              <a:t>, NJ: Pearson Education, Inc.</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 </a:t>
            </a:r>
            <a:endParaRPr lang="en-US" dirty="0"/>
          </a:p>
        </p:txBody>
      </p:sp>
      <p:sp>
        <p:nvSpPr>
          <p:cNvPr id="3" name="Content Placeholder 2"/>
          <p:cNvSpPr>
            <a:spLocks noGrp="1"/>
          </p:cNvSpPr>
          <p:nvPr>
            <p:ph idx="1"/>
          </p:nvPr>
        </p:nvSpPr>
        <p:spPr>
          <a:xfrm>
            <a:off x="685800" y="3124200"/>
            <a:ext cx="8001000" cy="3200400"/>
          </a:xfrm>
        </p:spPr>
        <p:txBody>
          <a:bodyPr/>
          <a:lstStyle/>
          <a:p>
            <a:r>
              <a:rPr lang="en-US" dirty="0" smtClean="0"/>
              <a:t>The following is a Power Point presentation that would be posted on D2L to introduce students to blogging and assist them in beginning to blog.  </a:t>
            </a:r>
            <a:endParaRPr lang="en-US" dirty="0"/>
          </a:p>
        </p:txBody>
      </p:sp>
      <p:pic>
        <p:nvPicPr>
          <p:cNvPr id="1026" name="Picture 2" descr="C:\Users\Josh\AppData\Local\Microsoft\Windows\Temporary Internet Files\Content.IE5\MO39COAH\MCj04338920000[1].png"/>
          <p:cNvPicPr>
            <a:picLocks noChangeAspect="1" noChangeArrowheads="1"/>
          </p:cNvPicPr>
          <p:nvPr/>
        </p:nvPicPr>
        <p:blipFill>
          <a:blip r:embed="rId2"/>
          <a:srcRect/>
          <a:stretch>
            <a:fillRect/>
          </a:stretch>
        </p:blipFill>
        <p:spPr bwMode="auto">
          <a:xfrm>
            <a:off x="533400" y="457200"/>
            <a:ext cx="2362200" cy="23622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algn="ctr" eaLnBrk="1" hangingPunct="1"/>
            <a:r>
              <a:rPr lang="en-US" b="1" dirty="0" smtClean="0">
                <a:solidFill>
                  <a:srgbClr val="00B050"/>
                </a:solidFill>
                <a:latin typeface="David" pitchFamily="34" charset="-79"/>
                <a:cs typeface="David" pitchFamily="34" charset="-79"/>
              </a:rPr>
              <a:t>How Do I Blog?</a:t>
            </a:r>
          </a:p>
        </p:txBody>
      </p:sp>
      <p:sp>
        <p:nvSpPr>
          <p:cNvPr id="24579" name="Content Placeholder 2"/>
          <p:cNvSpPr>
            <a:spLocks noGrp="1"/>
          </p:cNvSpPr>
          <p:nvPr>
            <p:ph idx="1"/>
          </p:nvPr>
        </p:nvSpPr>
        <p:spPr/>
        <p:txBody>
          <a:bodyPr/>
          <a:lstStyle/>
          <a:p>
            <a:pPr eaLnBrk="1" hangingPunct="1"/>
            <a:r>
              <a:rPr lang="en-US" dirty="0" smtClean="0"/>
              <a:t>You are going to get onto the Internet and type in the follow Web address.</a:t>
            </a:r>
          </a:p>
          <a:p>
            <a:pPr eaLnBrk="1" hangingPunct="1"/>
            <a:r>
              <a:rPr lang="en-US" dirty="0" smtClean="0">
                <a:hlinkClick r:id="rId2"/>
              </a:rPr>
              <a:t>http://sites.epals.com/epjmsmath1/</a:t>
            </a:r>
            <a:endParaRPr lang="en-US" dirty="0" smtClean="0"/>
          </a:p>
          <a:p>
            <a:pPr eaLnBrk="1" hangingPunct="1"/>
            <a:r>
              <a:rPr lang="en-US" dirty="0" smtClean="0"/>
              <a:t>Once you get onto the site, you will enter your log-in name and password.  This will take you into your personal blog space.  </a:t>
            </a:r>
          </a:p>
          <a:p>
            <a:pPr eaLnBrk="1" hangingPunct="1"/>
            <a:r>
              <a:rPr lang="en-US" dirty="0" smtClean="0"/>
              <a:t>Your next step will be to read the question I have posted and answer it on your blog.</a:t>
            </a:r>
          </a:p>
          <a:p>
            <a:pPr eaLnBrk="1" hangingPunct="1"/>
            <a:r>
              <a:rPr lang="en-US" dirty="0" smtClean="0"/>
              <a:t>Last, you will reply to at least two other blogs from your classmates!</a:t>
            </a:r>
          </a:p>
        </p:txBody>
      </p:sp>
      <p:pic>
        <p:nvPicPr>
          <p:cNvPr id="3074" name="Picture 2" descr="C:\Users\Josh\AppData\Local\Microsoft\Windows\Temporary Internet Files\Content.IE5\3L62RO7P\MCj04401080000[1].png"/>
          <p:cNvPicPr>
            <a:picLocks noChangeAspect="1" noChangeArrowheads="1"/>
          </p:cNvPicPr>
          <p:nvPr/>
        </p:nvPicPr>
        <p:blipFill>
          <a:blip r:embed="rId3"/>
          <a:srcRect/>
          <a:stretch>
            <a:fillRect/>
          </a:stretch>
        </p:blipFill>
        <p:spPr bwMode="auto">
          <a:xfrm>
            <a:off x="457200" y="533400"/>
            <a:ext cx="1371600" cy="149337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heckerboard(across)">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eaLnBrk="1" fontAlgn="auto" hangingPunct="1">
              <a:spcAft>
                <a:spcPts val="0"/>
              </a:spcAft>
              <a:defRPr/>
            </a:pPr>
            <a:r>
              <a:rPr lang="en-US" b="1" dirty="0" smtClean="0">
                <a:solidFill>
                  <a:schemeClr val="bg2">
                    <a:lumMod val="25000"/>
                  </a:schemeClr>
                </a:solidFill>
                <a:latin typeface="DFKai-SB" pitchFamily="65" charset="-120"/>
                <a:ea typeface="DFKai-SB" pitchFamily="65" charset="-120"/>
              </a:rPr>
              <a:t>How Will I Be Graded?</a:t>
            </a:r>
            <a:endParaRPr lang="en-US" b="1" dirty="0">
              <a:solidFill>
                <a:schemeClr val="bg2">
                  <a:lumMod val="25000"/>
                </a:schemeClr>
              </a:solidFill>
              <a:latin typeface="DFKai-SB" pitchFamily="65" charset="-120"/>
              <a:ea typeface="DFKai-SB" pitchFamily="65" charset="-120"/>
            </a:endParaRPr>
          </a:p>
        </p:txBody>
      </p:sp>
      <p:sp>
        <p:nvSpPr>
          <p:cNvPr id="25603" name="Content Placeholder 2"/>
          <p:cNvSpPr>
            <a:spLocks noGrp="1"/>
          </p:cNvSpPr>
          <p:nvPr>
            <p:ph idx="1"/>
          </p:nvPr>
        </p:nvSpPr>
        <p:spPr/>
        <p:txBody>
          <a:bodyPr/>
          <a:lstStyle/>
          <a:p>
            <a:pPr eaLnBrk="1" hangingPunct="1"/>
            <a:r>
              <a:rPr lang="en-US" dirty="0" smtClean="0"/>
              <a:t>There is a rubric that the teacher will use with the following:</a:t>
            </a:r>
          </a:p>
          <a:p>
            <a:pPr eaLnBrk="1" hangingPunct="1"/>
            <a:r>
              <a:rPr lang="en-US" dirty="0" smtClean="0"/>
              <a:t>You will get 2 points for each part</a:t>
            </a:r>
          </a:p>
          <a:p>
            <a:pPr lvl="1" eaLnBrk="1" hangingPunct="1"/>
            <a:r>
              <a:rPr lang="en-US" dirty="0" smtClean="0"/>
              <a:t>Answering all parts of the question</a:t>
            </a:r>
          </a:p>
          <a:p>
            <a:pPr lvl="1" eaLnBrk="1" hangingPunct="1"/>
            <a:r>
              <a:rPr lang="en-US" dirty="0" smtClean="0"/>
              <a:t>Basing your answers off evidence</a:t>
            </a:r>
          </a:p>
          <a:p>
            <a:pPr lvl="1" eaLnBrk="1" hangingPunct="1"/>
            <a:r>
              <a:rPr lang="en-US" dirty="0" smtClean="0"/>
              <a:t>Reflecting </a:t>
            </a:r>
          </a:p>
          <a:p>
            <a:pPr lvl="1" eaLnBrk="1" hangingPunct="1"/>
            <a:r>
              <a:rPr lang="en-US" dirty="0" smtClean="0"/>
              <a:t>Critical Thinking</a:t>
            </a:r>
          </a:p>
          <a:p>
            <a:pPr lvl="1" eaLnBrk="1" hangingPunct="1"/>
            <a:r>
              <a:rPr lang="en-US" dirty="0" smtClean="0"/>
              <a:t>Netiquette </a:t>
            </a:r>
          </a:p>
          <a:p>
            <a:pPr lvl="1" eaLnBrk="1" hangingPunct="1"/>
            <a:r>
              <a:rPr lang="en-US" dirty="0" smtClean="0"/>
              <a:t>Reply to 2 other students</a:t>
            </a:r>
          </a:p>
          <a:p>
            <a:pPr eaLnBrk="1" hangingPunct="1">
              <a:buFont typeface="Wingdings 2" pitchFamily="18" charset="2"/>
              <a:buNone/>
            </a:pPr>
            <a:endParaRPr lang="en-US" dirty="0" smtClean="0"/>
          </a:p>
        </p:txBody>
      </p:sp>
      <p:pic>
        <p:nvPicPr>
          <p:cNvPr id="25604" name="Picture 3" descr="C:\Users\Josh\AppData\Local\Microsoft\Windows\Temporary Internet Files\Content.IE5\YMYSLHTH\MCj02512650000[1].wmf"/>
          <p:cNvPicPr>
            <a:picLocks noChangeAspect="1" noChangeArrowheads="1"/>
          </p:cNvPicPr>
          <p:nvPr/>
        </p:nvPicPr>
        <p:blipFill>
          <a:blip r:embed="rId2"/>
          <a:srcRect/>
          <a:stretch>
            <a:fillRect/>
          </a:stretch>
        </p:blipFill>
        <p:spPr bwMode="auto">
          <a:xfrm>
            <a:off x="5715000" y="3505200"/>
            <a:ext cx="2819400" cy="2773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242</TotalTime>
  <Words>968</Words>
  <Application>Microsoft Office PowerPoint</Application>
  <PresentationFormat>On-screen Show (4:3)</PresentationFormat>
  <Paragraphs>63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2_Flow</vt:lpstr>
      <vt:lpstr> Blogging in Distance Education!</vt:lpstr>
      <vt:lpstr>Why Blog?</vt:lpstr>
      <vt:lpstr>Asynchronous Tools </vt:lpstr>
      <vt:lpstr>Asynchronous Tools Continued</vt:lpstr>
      <vt:lpstr>Using a Blog in Distance Education</vt:lpstr>
      <vt:lpstr>References</vt:lpstr>
      <vt:lpstr>Example </vt:lpstr>
      <vt:lpstr>How Do I Blog?</vt:lpstr>
      <vt:lpstr>How Will I Be Graded?</vt:lpstr>
      <vt:lpstr>Answer all Parts of the Question</vt:lpstr>
      <vt:lpstr>Evidence</vt:lpstr>
      <vt:lpstr>Reflecting </vt:lpstr>
      <vt:lpstr>Critical Thinking</vt:lpstr>
      <vt:lpstr>Reply to 2 Other Students</vt:lpstr>
      <vt:lpstr>Netiquette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Class Blog!</dc:title>
  <dc:creator>Josh</dc:creator>
  <cp:lastModifiedBy>Josh</cp:lastModifiedBy>
  <cp:revision>38</cp:revision>
  <dcterms:created xsi:type="dcterms:W3CDTF">2009-03-27T23:43:58Z</dcterms:created>
  <dcterms:modified xsi:type="dcterms:W3CDTF">2009-04-18T19:03:07Z</dcterms:modified>
</cp:coreProperties>
</file>